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3" r:id="rId9"/>
    <p:sldId id="264" r:id="rId10"/>
    <p:sldId id="262" r:id="rId11"/>
    <p:sldId id="265" r:id="rId12"/>
  </p:sldIdLst>
  <p:sldSz cx="9144000" cy="6858000" type="screen4x3"/>
  <p:notesSz cx="6858000" cy="9144000"/>
  <p:defaultTextStyle>
    <a:lvl1pPr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1pPr>
    <a:lvl2pPr indent="160729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2pPr>
    <a:lvl3pPr indent="321457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3pPr>
    <a:lvl4pPr indent="482186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4pPr>
    <a:lvl5pPr indent="642915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5pPr>
    <a:lvl6pPr indent="803643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6pPr>
    <a:lvl7pPr indent="964372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7pPr>
    <a:lvl8pPr indent="1125101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8pPr>
    <a:lvl9pPr indent="1285829" algn="ctr" defTabSz="410751">
      <a:defRPr sz="2200">
        <a:solidFill>
          <a:srgbClr val="546056"/>
        </a:solidFill>
        <a:latin typeface="+mn-lt"/>
        <a:ea typeface="+mn-ea"/>
        <a:cs typeface="+mn-cs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</a:tcStyle>
    </a:firstCol>
    <a:lastRow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79A0AF">
                  <a:alpha val="50000"/>
                </a:srgbClr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</a:tcStyle>
    </a:firstCol>
    <a:la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686763">
                  <a:alpha val="70000"/>
                </a:srgbClr>
              </a:solidFill>
              <a:prstDash val="solid"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B59660"/>
              </a:solidFill>
              <a:prstDash val="solid"/>
              <a:miter lim="400000"/>
            </a:ln>
          </a:left>
          <a:right>
            <a:ln w="12700" cap="flat">
              <a:solidFill>
                <a:srgbClr val="B59660"/>
              </a:solidFill>
              <a:prstDash val="solid"/>
              <a:miter lim="400000"/>
            </a:ln>
          </a:right>
          <a:top>
            <a:ln w="12700" cap="flat">
              <a:solidFill>
                <a:srgbClr val="B59660"/>
              </a:solidFill>
              <a:prstDash val="solid"/>
              <a:miter lim="400000"/>
            </a:ln>
          </a:top>
          <a:bottom>
            <a:ln w="12700" cap="flat">
              <a:solidFill>
                <a:srgbClr val="B59660"/>
              </a:solidFill>
              <a:prstDash val="solid"/>
              <a:miter lim="400000"/>
            </a:ln>
          </a:bottom>
          <a:insideH>
            <a:ln w="12700" cap="flat">
              <a:solidFill>
                <a:srgbClr val="B59660"/>
              </a:solidFill>
              <a:prstDash val="solid"/>
              <a:miter lim="400000"/>
            </a:ln>
          </a:insideH>
          <a:insideV>
            <a:ln w="12700" cap="flat">
              <a:solidFill>
                <a:srgbClr val="B5966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5966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CF821DB8-F4EB-4A41-A1BA-3FCAFE7338EE}" styleName="">
    <a:tblBg/>
    <a:wholeTbl>
      <a:tcTxStyle b="on" i="off">
        <a:fontRef idx="minor">
          <a:srgbClr val="7B867F">
            <a:alpha val="92000"/>
          </a:srgbClr>
        </a:fontRef>
        <a:srgbClr val="7B867F">
          <a:alpha val="92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F8E8A">
              <a:alpha val="80000"/>
            </a:srgbClr>
          </a:solidFill>
        </a:fill>
      </a:tcStyle>
    </a:firstCol>
    <a:la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B06D">
              <a:alpha val="90000"/>
            </a:srgbClr>
          </a:solidFill>
        </a:fill>
      </a:tcStyle>
    </a:lastRow>
    <a:firstRow>
      <a:tcTxStyle b="on" i="off">
        <a:fontRef idx="minor">
          <a:srgbClr val="F5F5EA"/>
        </a:fontRef>
        <a:srgbClr val="F5F5E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70707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B06D">
              <a:alpha val="9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C6E72">
              <a:alpha val="11000"/>
            </a:srgbClr>
          </a:solidFill>
        </a:fill>
      </a:tcStyle>
    </a:firstCol>
    <a:lastRow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474E49">
                  <a:alpha val="92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C6E72">
              <a:alpha val="8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46056"/>
        </a:fontRef>
        <a:srgbClr val="546056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FC0B3">
              <a:alpha val="30000"/>
            </a:srgbClr>
          </a:solidFill>
        </a:fill>
      </a:tcStyle>
    </a:band2H>
    <a:firstCol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546056"/>
        </a:fontRef>
        <a:srgbClr val="54605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65BA9-D054-48FB-BB8D-A96D29530AEA}" type="datetimeFigureOut">
              <a:rPr lang="zh-TW" altLang="en-US" smtClean="0"/>
              <a:pPr/>
              <a:t>2014/7/25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AAD92-A999-4B6E-8430-19A83C047B3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199796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4710645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1pPr>
    <a:lvl2pPr indent="160729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2pPr>
    <a:lvl3pPr indent="321457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3pPr>
    <a:lvl4pPr indent="482186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4pPr>
    <a:lvl5pPr indent="642915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5pPr>
    <a:lvl6pPr indent="803643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6pPr>
    <a:lvl7pPr indent="964372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7pPr>
    <a:lvl8pPr indent="1125101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8pPr>
    <a:lvl9pPr indent="1285829" defTabSz="321457">
      <a:lnSpc>
        <a:spcPct val="125000"/>
      </a:lnSpc>
      <a:defRPr sz="17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455414" y="1473399"/>
            <a:ext cx="8233172" cy="2044898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546056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455414" y="3661172"/>
            <a:ext cx="8233172" cy="982266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0" indent="160729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0" indent="321457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0" indent="482186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0" indent="642915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</a:lstStyle>
          <a:p>
            <a:pPr lvl="0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One</a:t>
            </a:r>
          </a:p>
          <a:p>
            <a:pPr lvl="1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Two</a:t>
            </a:r>
          </a:p>
          <a:p>
            <a:pPr lvl="2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Three</a:t>
            </a:r>
          </a:p>
          <a:p>
            <a:pPr lvl="3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Four</a:t>
            </a:r>
          </a:p>
          <a:p>
            <a:pPr lvl="4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 Alt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455414" y="4777383"/>
            <a:ext cx="8233172" cy="1000125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546056"/>
                </a:solidFill>
              </a:rPr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455414" y="5768578"/>
            <a:ext cx="8233172" cy="90189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0" indent="160729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0" indent="321457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0" indent="482186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0" indent="642915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</a:lstStyle>
          <a:p>
            <a:pPr lvl="0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One</a:t>
            </a:r>
          </a:p>
          <a:p>
            <a:pPr lvl="1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Two</a:t>
            </a:r>
          </a:p>
          <a:p>
            <a:pPr lvl="2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Three</a:t>
            </a:r>
          </a:p>
          <a:p>
            <a:pPr lvl="3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Four</a:t>
            </a:r>
          </a:p>
          <a:p>
            <a:pPr lvl="4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455414" y="4777383"/>
            <a:ext cx="8233172" cy="1000125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546056"/>
                </a:solidFill>
              </a:rP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455414" y="5768578"/>
            <a:ext cx="8233172" cy="90189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0" indent="160729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0" indent="321457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0" indent="482186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0" indent="642915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</a:lstStyle>
          <a:p>
            <a:pPr lvl="0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One</a:t>
            </a:r>
          </a:p>
          <a:p>
            <a:pPr lvl="1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Two</a:t>
            </a:r>
          </a:p>
          <a:p>
            <a:pPr lvl="2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Three</a:t>
            </a:r>
          </a:p>
          <a:p>
            <a:pPr lvl="3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Four</a:t>
            </a:r>
          </a:p>
          <a:p>
            <a:pPr lvl="4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455414" y="2384227"/>
            <a:ext cx="8233172" cy="2080617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546056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455414" y="1187648"/>
            <a:ext cx="3937992" cy="2455664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546056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546056"/>
                </a:solidFill>
              </a:rPr>
              <a:t>Title Text</a:t>
            </a:r>
          </a:p>
        </p:txBody>
      </p:sp>
      <p:sp>
        <p:nvSpPr>
          <p:cNvPr id="17" name="Shape 17"/>
          <p:cNvSpPr>
            <a:spLocks noGrp="1"/>
          </p:cNvSpPr>
          <p:nvPr>
            <p:ph type="body" idx="1"/>
          </p:nvPr>
        </p:nvSpPr>
        <p:spPr>
          <a:xfrm>
            <a:off x="455414" y="3821906"/>
            <a:ext cx="3937992" cy="2527102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1pPr>
            <a:lvl2pPr marL="0" indent="160729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2pPr>
            <a:lvl3pPr marL="0" indent="321457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3pPr>
            <a:lvl4pPr marL="0" indent="482186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4pPr>
            <a:lvl5pPr marL="0" indent="642915" algn="ctr">
              <a:lnSpc>
                <a:spcPct val="110000"/>
              </a:lnSpc>
              <a:spcBef>
                <a:spcPts val="0"/>
              </a:spcBef>
              <a:buSzTx/>
              <a:buNone/>
              <a:defRPr sz="2200" i="1">
                <a:solidFill>
                  <a:srgbClr val="717D75"/>
                </a:solidFill>
                <a:latin typeface="Hoefler Text"/>
                <a:ea typeface="Hoefler Text"/>
                <a:cs typeface="Hoefler Text"/>
                <a:sym typeface="Hoefler Text"/>
              </a:defRPr>
            </a:lvl5pPr>
          </a:lstStyle>
          <a:p>
            <a:pPr lvl="0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One</a:t>
            </a:r>
          </a:p>
          <a:p>
            <a:pPr lvl="1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Two</a:t>
            </a:r>
          </a:p>
          <a:p>
            <a:pPr lvl="2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Three</a:t>
            </a:r>
          </a:p>
          <a:p>
            <a:pPr lvl="3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Four</a:t>
            </a:r>
          </a:p>
          <a:p>
            <a:pPr lvl="4">
              <a:defRPr sz="1800" i="0">
                <a:solidFill>
                  <a:srgbClr val="000000"/>
                </a:solidFill>
              </a:defRPr>
            </a:pPr>
            <a:r>
              <a:rPr sz="2200" i="1" dirty="0">
                <a:solidFill>
                  <a:srgbClr val="717D75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FFFFFF">
                    <a:alpha val="95000"/>
                  </a:srgbClr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FFFFFF">
                    <a:alpha val="95000"/>
                  </a:srgbClr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FFFFFF">
                    <a:alpha val="95000"/>
                  </a:srgbClr>
                </a:solidFill>
              </a:rPr>
              <a:t>Title Text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idx="1"/>
          </p:nvPr>
        </p:nvSpPr>
        <p:spPr>
          <a:xfrm>
            <a:off x="455414" y="1848445"/>
            <a:ext cx="3937992" cy="4554141"/>
          </a:xfrm>
          <a:prstGeom prst="rect">
            <a:avLst/>
          </a:prstGeom>
        </p:spPr>
        <p:txBody>
          <a:bodyPr/>
          <a:lstStyle>
            <a:lvl1pPr marL="276810" indent="-276810">
              <a:lnSpc>
                <a:spcPct val="120000"/>
              </a:lnSpc>
              <a:spcBef>
                <a:spcPts val="1687"/>
              </a:spcBef>
              <a:buFont typeface="Zapf Dingbats"/>
              <a:buBlip>
                <a:blip r:embed="rId2"/>
              </a:buBlip>
              <a:defRPr sz="2200"/>
            </a:lvl1pPr>
            <a:lvl2pPr marL="553621" indent="-276810">
              <a:lnSpc>
                <a:spcPct val="120000"/>
              </a:lnSpc>
              <a:spcBef>
                <a:spcPts val="1687"/>
              </a:spcBef>
              <a:buFont typeface="Zapf Dingbats"/>
              <a:buBlip>
                <a:blip r:embed="rId2"/>
              </a:buBlip>
              <a:defRPr sz="2200"/>
            </a:lvl2pPr>
            <a:lvl3pPr marL="830431" indent="-276810">
              <a:lnSpc>
                <a:spcPct val="120000"/>
              </a:lnSpc>
              <a:spcBef>
                <a:spcPts val="1687"/>
              </a:spcBef>
              <a:buFont typeface="Zapf Dingbats"/>
              <a:buBlip>
                <a:blip r:embed="rId2"/>
              </a:buBlip>
              <a:defRPr sz="2200"/>
            </a:lvl3pPr>
            <a:lvl4pPr marL="1107242" indent="-276810">
              <a:lnSpc>
                <a:spcPct val="120000"/>
              </a:lnSpc>
              <a:spcBef>
                <a:spcPts val="1687"/>
              </a:spcBef>
              <a:buFont typeface="Zapf Dingbats"/>
              <a:buBlip>
                <a:blip r:embed="rId2"/>
              </a:buBlip>
              <a:defRPr sz="2200"/>
            </a:lvl4pPr>
            <a:lvl5pPr marL="1384052" indent="-276810">
              <a:lnSpc>
                <a:spcPct val="120000"/>
              </a:lnSpc>
              <a:spcBef>
                <a:spcPts val="1687"/>
              </a:spcBef>
              <a:buFont typeface="Zapf Dingbats"/>
              <a:buBlip>
                <a:blip r:embed="rId2"/>
              </a:buBlip>
              <a:defRPr sz="2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546056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546056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546056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546056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00" dirty="0">
                <a:solidFill>
                  <a:srgbClr val="546056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455414" y="455414"/>
            <a:ext cx="8233172" cy="5947172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5414" y="107156"/>
            <a:ext cx="8233172" cy="1428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>
                <a:solidFill>
                  <a:srgbClr val="FFFFFF">
                    <a:alpha val="95000"/>
                  </a:srgbClr>
                </a:solid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5414" y="1848445"/>
            <a:ext cx="8233172" cy="4554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6"/>
              </a:buBlip>
            </a:lvl1pPr>
            <a:lvl2pPr>
              <a:buBlip>
                <a:blip r:embed="rId16"/>
              </a:buBlip>
            </a:lvl2pPr>
            <a:lvl3pPr>
              <a:buBlip>
                <a:blip r:embed="rId16"/>
              </a:buBlip>
            </a:lvl3pPr>
            <a:lvl4pPr>
              <a:buBlip>
                <a:blip r:embed="rId16"/>
              </a:buBlip>
            </a:lvl4pPr>
            <a:lvl5pPr>
              <a:buBlip>
                <a:blip r:embed="rId16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000" dirty="0">
                <a:solidFill>
                  <a:srgbClr val="546056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hf hdr="0" ftr="0" dt="0"/>
  <p:txStyles>
    <p:titleStyle>
      <a:lvl1pPr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1pPr>
      <a:lvl2pPr indent="160729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2pPr>
      <a:lvl3pPr indent="321457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3pPr>
      <a:lvl4pPr indent="482186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4pPr>
      <a:lvl5pPr indent="642915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5pPr>
      <a:lvl6pPr indent="803643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6pPr>
      <a:lvl7pPr indent="964372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7pPr>
      <a:lvl8pPr indent="1125101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8pPr>
      <a:lvl9pPr indent="1285829" defTabSz="410751">
        <a:defRPr sz="4900">
          <a:solidFill>
            <a:srgbClr val="FFFFFF">
              <a:alpha val="95000"/>
            </a:srgbClr>
          </a:solidFill>
          <a:latin typeface="+mn-lt"/>
          <a:ea typeface="+mn-ea"/>
          <a:cs typeface="+mn-cs"/>
          <a:sym typeface="Palatino"/>
        </a:defRPr>
      </a:lvl9pPr>
    </p:titleStyle>
    <p:bodyStyle>
      <a:lvl1pPr marL="375034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1pPr>
      <a:lvl2pPr marL="750067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2pPr>
      <a:lvl3pPr marL="1125101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3pPr>
      <a:lvl4pPr marL="1500134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4pPr>
      <a:lvl5pPr marL="1875168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5pPr>
      <a:lvl6pPr marL="2250201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6pPr>
      <a:lvl7pPr marL="2625235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7pPr>
      <a:lvl8pPr marL="3000268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8pPr>
      <a:lvl9pPr marL="3375302" indent="-375034" defTabSz="410751">
        <a:spcBef>
          <a:spcPts val="2953"/>
        </a:spcBef>
        <a:buSzPct val="40000"/>
        <a:buBlip>
          <a:blip r:embed="rId16"/>
        </a:buBlip>
        <a:defRPr sz="3000">
          <a:solidFill>
            <a:srgbClr val="546056"/>
          </a:solidFill>
          <a:latin typeface="+mn-lt"/>
          <a:ea typeface="+mn-ea"/>
          <a:cs typeface="+mn-cs"/>
          <a:sym typeface="Palatino"/>
        </a:defRPr>
      </a:lvl9pPr>
    </p:bodyStyle>
    <p:otherStyle>
      <a:lvl1pPr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1pPr>
      <a:lvl2pPr indent="160729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2pPr>
      <a:lvl3pPr indent="321457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3pPr>
      <a:lvl4pPr indent="482186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4pPr>
      <a:lvl5pPr indent="642915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5pPr>
      <a:lvl6pPr indent="803643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6pPr>
      <a:lvl7pPr indent="964372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7pPr>
      <a:lvl8pPr indent="1125101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8pPr>
      <a:lvl9pPr indent="1285829" algn="ctr" defTabSz="410751">
        <a:defRPr>
          <a:solidFill>
            <a:schemeClr val="tx1"/>
          </a:solidFill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50031" y="250031"/>
            <a:ext cx="8643938" cy="4268391"/>
          </a:xfrm>
          <a:prstGeom prst="rect">
            <a:avLst/>
          </a:prstGeom>
        </p:spPr>
      </p:pic>
      <p:sp>
        <p:nvSpPr>
          <p:cNvPr id="5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版面配置區 7"/>
          <p:cNvSpPr>
            <a:spLocks noGrp="1"/>
          </p:cNvSpPr>
          <p:nvPr>
            <p:ph type="body" idx="1"/>
          </p:nvPr>
        </p:nvSpPr>
        <p:spPr>
          <a:xfrm>
            <a:off x="467544" y="4581128"/>
            <a:ext cx="8233172" cy="2160240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zh-TW" altLang="en-US" sz="4000" b="1" i="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「咪嘥嘢校園」</a:t>
            </a:r>
            <a:r>
              <a:rPr lang="en-US" altLang="zh-TW" sz="80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80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000" b="1" i="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小學教材</a:t>
            </a:r>
            <a:r>
              <a:rPr lang="en-US" altLang="zh-TW" sz="3000" b="1" i="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3000" b="1" i="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000" b="1" i="0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課程二  </a:t>
            </a:r>
            <a:r>
              <a:rPr lang="en-US" altLang="zh-TW" sz="3000" b="1" i="0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000" b="1" i="0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3000" b="1" i="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</a:p>
          <a:p>
            <a:pPr rtl="0">
              <a:lnSpc>
                <a:spcPct val="100000"/>
              </a:lnSpc>
            </a:pPr>
            <a:r>
              <a:rPr lang="zh-TW" altLang="en-US" sz="3500" b="1" dirty="0" smtClean="0">
                <a:solidFill>
                  <a:srgbClr val="2F5992"/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廚</a:t>
            </a:r>
            <a:r>
              <a:rPr lang="zh-TW" altLang="en-US" sz="3500" b="1" dirty="0">
                <a:solidFill>
                  <a:srgbClr val="2F5992"/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餘可以避免嗎？</a:t>
            </a:r>
            <a:endParaRPr lang="zh-TW" altLang="en-US" sz="5000" b="1" i="0" dirty="0" smtClean="0">
              <a:solidFill>
                <a:schemeClr val="accent1"/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1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asted-image.png"/>
          <p:cNvPicPr>
            <a:picLocks noChangeAspect="1"/>
          </p:cNvPicPr>
          <p:nvPr/>
        </p:nvPicPr>
        <p:blipFill>
          <a:blip r:embed="rId2" cstate="print">
            <a:extLst/>
          </a:blip>
          <a:srcRect b="19462"/>
          <a:stretch>
            <a:fillRect/>
          </a:stretch>
        </p:blipFill>
        <p:spPr>
          <a:xfrm>
            <a:off x="276222" y="527366"/>
            <a:ext cx="5132191" cy="5853962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Shape 61"/>
          <p:cNvSpPr/>
          <p:nvPr/>
        </p:nvSpPr>
        <p:spPr>
          <a:xfrm>
            <a:off x="5508104" y="2746603"/>
            <a:ext cx="3359145" cy="1364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5717" tIns="35717" rIns="35717" bIns="35717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TW" altLang="en-US" sz="4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打包剩菜</a:t>
            </a:r>
            <a:endParaRPr lang="en-US" altLang="zh-TW" sz="4200" b="1" dirty="0" smtClean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TW" altLang="en-US" sz="4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妥善儲存</a:t>
            </a:r>
            <a:endParaRPr sz="4200" b="1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</p:txBody>
      </p:sp>
      <p:sp>
        <p:nvSpPr>
          <p:cNvPr id="5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7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5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</a:t>
            </a:r>
            <a:endParaRPr lang="zh-TW" altLang="en-US" sz="5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>
          <a:xfrm>
            <a:off x="455414" y="2060848"/>
            <a:ext cx="8233172" cy="304559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rgbClr val="000000"/>
                </a:solidFill>
              </a:defRPr>
            </a:pPr>
            <a:r>
              <a:rPr lang="zh-TW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>圖片：</a:t>
            </a:r>
          </a:p>
          <a:p>
            <a:pPr algn="l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rgbClr val="000000"/>
                </a:solidFill>
              </a:defRPr>
            </a:pPr>
            <a:r>
              <a:rPr lang="en-US" altLang="zh-TW" sz="3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>1)</a:t>
            </a:r>
            <a:r>
              <a:rPr lang="zh-TW" altLang="en-US" sz="3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> </a:t>
            </a:r>
            <a:r>
              <a:rPr lang="en-US" altLang="zh-TW" sz="3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>Wikimedia Commons</a:t>
            </a:r>
            <a:endParaRPr lang="zh-TW" altLang="en-US" sz="3200" b="1" dirty="0" err="1" smtClean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Helvetica"/>
            </a:endParaRPr>
          </a:p>
          <a:p>
            <a:pPr marL="533400" indent="-533400" algn="l">
              <a:spcBef>
                <a:spcPts val="0"/>
              </a:spcBef>
              <a:buNone/>
              <a:defRPr sz="1800">
                <a:solidFill>
                  <a:srgbClr val="000000"/>
                </a:solidFill>
              </a:defRPr>
            </a:pPr>
            <a:r>
              <a:rPr lang="en-US" altLang="zh-TW" sz="3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>2)</a:t>
            </a:r>
            <a:r>
              <a:rPr lang="zh-TW" altLang="en-US" sz="3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> 惜食香港海報</a:t>
            </a:r>
            <a:r>
              <a:rPr lang="en-US" altLang="zh-TW" sz="3200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  <a:t/>
            </a:r>
            <a:br>
              <a:rPr lang="en-US" altLang="zh-TW" sz="3200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Helvetica"/>
              </a:rPr>
            </a:br>
            <a:r>
              <a:rPr lang="en-US" altLang="zh-TW" sz="3200" b="1" kern="1200" dirty="0">
                <a:solidFill>
                  <a:schemeClr val="accent1">
                    <a:lumMod val="75000"/>
                  </a:schemeClr>
                </a:solidFill>
                <a:latin typeface="Lantinghei SC Extralight"/>
                <a:ea typeface="Lantinghei SC Extralight"/>
                <a:cs typeface="Lantinghei SC Extralight"/>
                <a:sym typeface="Helvetica"/>
              </a:rPr>
              <a:t>www.foodwisehk.gov.hk/zh-hk</a:t>
            </a:r>
          </a:p>
          <a:p>
            <a:pPr algn="l"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zh-TW" altLang="en-US" sz="3200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</p:txBody>
      </p:sp>
      <p:sp>
        <p:nvSpPr>
          <p:cNvPr id="7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10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0"/>
            <a:r>
              <a:rPr lang="zh-TW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為甚麼會產生這麼多廚餘？</a:t>
            </a:r>
            <a:endParaRPr lang="zh-TW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9" name="Shape 39"/>
          <p:cNvSpPr/>
          <p:nvPr/>
        </p:nvSpPr>
        <p:spPr>
          <a:xfrm>
            <a:off x="4347237" y="5373216"/>
            <a:ext cx="72196" cy="718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6200">
                <a:solidFill>
                  <a:srgbClr val="2F5992"/>
                </a:solidFill>
                <a:latin typeface="Wawati SC Regular"/>
                <a:ea typeface="Wawati SC Regular"/>
                <a:cs typeface="Wawati SC Regular"/>
                <a:sym typeface="Wawati SC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4200" dirty="0">
              <a:solidFill>
                <a:schemeClr val="accent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" name="BIG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084168" y="3139040"/>
            <a:ext cx="2520280" cy="336787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2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>
          <a:xfrm>
            <a:off x="455414" y="107156"/>
            <a:ext cx="8233172" cy="1428750"/>
          </a:xfrm>
        </p:spPr>
        <p:txBody>
          <a:bodyPr>
            <a:normAutofit/>
          </a:bodyPr>
          <a:lstStyle/>
          <a:p>
            <a:pPr lvl="0" algn="ctr"/>
            <a:r>
              <a:rPr lang="zh-TW" altLang="en-US" sz="5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你有沒有偏食習慣？</a:t>
            </a:r>
            <a:endParaRPr lang="zh-TW" altLang="en-US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" name="IMG_0075.jpe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187624" y="1810765"/>
            <a:ext cx="6285146" cy="4713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5" descr="Y:\EO(CR)2 Team\World Environment Day (WED)\WED 2013\Public Event\Gimmick\Graphics of Big Waster\Mascot_4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553"/>
          <a:stretch/>
        </p:blipFill>
        <p:spPr bwMode="auto">
          <a:xfrm flipH="1">
            <a:off x="6264696" y="3020830"/>
            <a:ext cx="2987824" cy="3694296"/>
          </a:xfrm>
          <a:prstGeom prst="rect">
            <a:avLst/>
          </a:prstGeom>
          <a:noFill/>
        </p:spPr>
      </p:pic>
      <p:sp>
        <p:nvSpPr>
          <p:cNvPr id="9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3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6125808" y="2780928"/>
            <a:ext cx="72196" cy="718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5300">
                <a:solidFill>
                  <a:srgbClr val="2F5992"/>
                </a:solidFill>
                <a:latin typeface="Wawati SC Regular"/>
                <a:ea typeface="Wawati SC Regular"/>
                <a:cs typeface="Wawati SC Regular"/>
                <a:sym typeface="Wawati SC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4200" dirty="0">
              <a:solidFill>
                <a:schemeClr val="accent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48" name="pasted-image.jpg"/>
          <p:cNvPicPr>
            <a:picLocks noChangeAspect="1"/>
          </p:cNvPicPr>
          <p:nvPr/>
        </p:nvPicPr>
        <p:blipFill>
          <a:blip r:embed="rId2" cstate="print">
            <a:extLst/>
          </a:blip>
          <a:srcRect t="12013"/>
          <a:stretch>
            <a:fillRect/>
          </a:stretch>
        </p:blipFill>
        <p:spPr>
          <a:xfrm>
            <a:off x="323528" y="1628800"/>
            <a:ext cx="8568952" cy="4958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9" name="BIG.pn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876256" y="4221088"/>
            <a:ext cx="834133" cy="111466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標題 5"/>
          <p:cNvSpPr>
            <a:spLocks noGrp="1"/>
          </p:cNvSpPr>
          <p:nvPr>
            <p:ph type="title"/>
          </p:nvPr>
        </p:nvSpPr>
        <p:spPr>
          <a:xfrm>
            <a:off x="455414" y="200050"/>
            <a:ext cx="8233172" cy="1428750"/>
          </a:xfrm>
        </p:spPr>
        <p:txBody>
          <a:bodyPr>
            <a:noAutofit/>
          </a:bodyPr>
          <a:lstStyle/>
          <a:p>
            <a:pPr lvl="0" algn="ctr"/>
            <a:r>
              <a:rPr lang="zh-TW" alt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到超級市場或街市的</a:t>
            </a:r>
            <a:r>
              <a:rPr lang="en-US" altLang="zh-TW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購物方式是怎樣？</a:t>
            </a:r>
            <a:endParaRPr lang="zh-TW" altLang="en-US" sz="4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4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zh-TW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家中的煮食習慣</a:t>
            </a:r>
            <a:r>
              <a:rPr lang="en-US" altLang="zh-TW" sz="54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54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是怎樣的？</a:t>
            </a:r>
            <a:endParaRPr lang="zh-TW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3" name="woman-157177_640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10481" y="954359"/>
            <a:ext cx="4375548" cy="571500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5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347237" y="5373216"/>
            <a:ext cx="72196" cy="718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6200">
                <a:solidFill>
                  <a:srgbClr val="2F5992"/>
                </a:solidFill>
                <a:latin typeface="Wawati SC Regular"/>
                <a:ea typeface="Wawati SC Regular"/>
                <a:cs typeface="Wawati SC Regular"/>
                <a:sym typeface="Wawati SC Regular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sz="4200" dirty="0">
              <a:solidFill>
                <a:schemeClr val="accent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6" name="BIG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084168" y="3139040"/>
            <a:ext cx="2520280" cy="336787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2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  <p:sp>
        <p:nvSpPr>
          <p:cNvPr id="9" name="標題 3"/>
          <p:cNvSpPr txBox="1">
            <a:spLocks/>
          </p:cNvSpPr>
          <p:nvPr/>
        </p:nvSpPr>
        <p:spPr>
          <a:xfrm>
            <a:off x="323528" y="1625799"/>
            <a:ext cx="8233172" cy="2044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410751">
              <a:defRPr sz="49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defTabSz="410751">
              <a:defRPr sz="4900">
                <a:solidFill>
                  <a:srgbClr val="FFFFFF">
                    <a:alpha val="95000"/>
                  </a:srgbClr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r>
              <a:rPr lang="zh-TW" altLang="en-US" sz="5400" b="1" dirty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減少廚餘的</a:t>
            </a:r>
            <a:r>
              <a:rPr lang="zh-TW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方法</a:t>
            </a:r>
            <a:endParaRPr lang="zh-TW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asted-image.png"/>
          <p:cNvPicPr>
            <a:picLocks noChangeAspect="1"/>
          </p:cNvPicPr>
          <p:nvPr/>
        </p:nvPicPr>
        <p:blipFill>
          <a:blip r:embed="rId2" cstate="print">
            <a:extLst/>
          </a:blip>
          <a:srcRect t="78" r="866" b="16886"/>
          <a:stretch>
            <a:fillRect/>
          </a:stretch>
        </p:blipFill>
        <p:spPr>
          <a:xfrm>
            <a:off x="288781" y="417805"/>
            <a:ext cx="5087746" cy="6035531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Shape 57"/>
          <p:cNvSpPr/>
          <p:nvPr/>
        </p:nvSpPr>
        <p:spPr>
          <a:xfrm>
            <a:off x="5470829" y="2423437"/>
            <a:ext cx="3344261" cy="2011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7" tIns="35717" rIns="35717" bIns="35717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TW" altLang="en-US" sz="4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不要過量購買</a:t>
            </a:r>
            <a:endParaRPr lang="en-US" altLang="zh-TW" sz="4200" b="1" dirty="0" smtClean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TW" altLang="en-US" sz="4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留意過期日子</a:t>
            </a:r>
            <a:endParaRPr lang="en-US" altLang="zh-TW" sz="4200" b="1" dirty="0" smtClean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TW" altLang="en-US" sz="4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做好冰箱管理</a:t>
            </a:r>
            <a:endParaRPr sz="4200" b="1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</p:txBody>
      </p:sp>
      <p:sp>
        <p:nvSpPr>
          <p:cNvPr id="5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6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asted-image.png"/>
          <p:cNvPicPr>
            <a:picLocks noChangeAspect="1"/>
          </p:cNvPicPr>
          <p:nvPr/>
        </p:nvPicPr>
        <p:blipFill>
          <a:blip r:embed="rId2" cstate="print">
            <a:extLst/>
          </a:blip>
          <a:srcRect b="16308"/>
          <a:stretch>
            <a:fillRect/>
          </a:stretch>
        </p:blipFill>
        <p:spPr>
          <a:xfrm>
            <a:off x="251520" y="370123"/>
            <a:ext cx="5132191" cy="608321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矩形 4"/>
          <p:cNvSpPr/>
          <p:nvPr/>
        </p:nvSpPr>
        <p:spPr>
          <a:xfrm>
            <a:off x="5364088" y="2764085"/>
            <a:ext cx="363589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>
                <a:solidFill>
                  <a:srgbClr val="000000"/>
                </a:solidFill>
              </a:defRPr>
            </a:pPr>
            <a:r>
              <a:rPr lang="zh-TW" altLang="en-US" sz="41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按量煮菜</a:t>
            </a:r>
            <a:endParaRPr lang="en-US" altLang="zh-TW" sz="4100" b="1" dirty="0" smtClean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defRPr sz="1800">
                <a:solidFill>
                  <a:srgbClr val="000000"/>
                </a:solidFill>
              </a:defRPr>
            </a:pPr>
            <a:r>
              <a:rPr lang="zh-TW" altLang="en-US" sz="41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計劃煮食份量</a:t>
            </a:r>
          </a:p>
        </p:txBody>
      </p:sp>
      <p:sp>
        <p:nvSpPr>
          <p:cNvPr id="7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8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asted-image.png"/>
          <p:cNvPicPr>
            <a:picLocks noChangeAspect="1"/>
          </p:cNvPicPr>
          <p:nvPr/>
        </p:nvPicPr>
        <p:blipFill>
          <a:blip r:embed="rId2" cstate="print">
            <a:extLst/>
          </a:blip>
          <a:srcRect b="16685"/>
          <a:stretch>
            <a:fillRect/>
          </a:stretch>
        </p:blipFill>
        <p:spPr>
          <a:xfrm>
            <a:off x="292687" y="406081"/>
            <a:ext cx="5132191" cy="6055811"/>
          </a:xfrm>
          <a:prstGeom prst="rect">
            <a:avLst/>
          </a:prstGeom>
          <a:ln w="12700">
            <a:miter lim="400000"/>
          </a:ln>
        </p:spPr>
      </p:pic>
      <p:sp>
        <p:nvSpPr>
          <p:cNvPr id="69" name="Shape 69"/>
          <p:cNvSpPr/>
          <p:nvPr/>
        </p:nvSpPr>
        <p:spPr>
          <a:xfrm>
            <a:off x="5661329" y="3069767"/>
            <a:ext cx="3344261" cy="718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7" tIns="35717" rIns="35717" bIns="35717" anchor="ctr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TW" altLang="en-US" sz="4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  <a:cs typeface="Wawati SC Regular"/>
                <a:sym typeface="Wawati SC Regular"/>
              </a:rPr>
              <a:t>按量點菜</a:t>
            </a:r>
            <a:endParaRPr sz="4200" b="1" dirty="0">
              <a:solidFill>
                <a:schemeClr val="accent1">
                  <a:lumMod val="75000"/>
                </a:schemeClr>
              </a:solidFill>
              <a:latin typeface="微軟正黑體" pitchFamily="34" charset="-120"/>
              <a:ea typeface="微軟正黑體" pitchFamily="34" charset="-120"/>
              <a:cs typeface="Wawati SC Regular"/>
              <a:sym typeface="Wawati SC Regular"/>
            </a:endParaRPr>
          </a:p>
        </p:txBody>
      </p:sp>
      <p:sp>
        <p:nvSpPr>
          <p:cNvPr id="5" name="Shape 39"/>
          <p:cNvSpPr/>
          <p:nvPr/>
        </p:nvSpPr>
        <p:spPr>
          <a:xfrm>
            <a:off x="5364088" y="14929"/>
            <a:ext cx="3746215" cy="256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7" tIns="35717" rIns="35717" bIns="35717" anchor="ctr">
            <a:spAutoFit/>
          </a:bodyPr>
          <a:lstStyle>
            <a:lvl1pPr>
              <a:defRPr sz="15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/>
            </a:pPr>
            <a:r>
              <a:rPr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sz="1200" b="1" dirty="0" err="1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咪嘥嘢校園</a:t>
            </a:r>
            <a:r>
              <a:rPr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小學</a:t>
            </a:r>
            <a:r>
              <a:rPr sz="1200" b="1" dirty="0" err="1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教材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課程二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b="1" dirty="0" smtClean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思考</a:t>
            </a:r>
            <a:r>
              <a:rPr lang="zh-TW" altLang="en-US" sz="12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剩食的原因</a:t>
            </a:r>
            <a:endParaRPr sz="12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8728316" y="6597352"/>
            <a:ext cx="381987" cy="33342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lvl1pPr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1pPr>
            <a:lvl2pPr indent="1607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2pPr>
            <a:lvl3pPr indent="321457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3pPr>
            <a:lvl4pPr indent="482186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4pPr>
            <a:lvl5pPr indent="642915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5pPr>
            <a:lvl6pPr indent="803643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6pPr>
            <a:lvl7pPr indent="964372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7pPr>
            <a:lvl8pPr indent="1125101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8pPr>
            <a:lvl9pPr indent="1285829" algn="ctr" defTabSz="410751">
              <a:defRPr sz="2200">
                <a:solidFill>
                  <a:srgbClr val="546056"/>
                </a:solidFill>
                <a:latin typeface="+mn-lt"/>
                <a:ea typeface="+mn-ea"/>
                <a:cs typeface="+mn-cs"/>
                <a:sym typeface="Palatino"/>
              </a:defRPr>
            </a:lvl9pPr>
          </a:lstStyle>
          <a:p>
            <a:pPr marL="0" marR="0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1500" b="0" i="0" u="none" strike="noStrike" cap="none" spc="0" normalizeH="0" baseline="0" dirty="0" smtClean="0">
                <a:ln>
                  <a:noFill/>
                </a:ln>
                <a:solidFill>
                  <a:srgbClr val="546056"/>
                </a:solidFill>
                <a:effectLst/>
                <a:uFillTx/>
                <a:latin typeface="Adobe Gothic Std B" pitchFamily="34" charset="-128"/>
                <a:sym typeface="Palatino"/>
              </a:rPr>
              <a:t>9</a:t>
            </a:r>
            <a:endParaRPr kumimoji="0" lang="zh-HK" altLang="en-US" sz="1500" b="0" i="0" u="none" strike="noStrike" cap="none" spc="0" normalizeH="0" baseline="0" dirty="0">
              <a:ln>
                <a:noFill/>
              </a:ln>
              <a:solidFill>
                <a:srgbClr val="546056"/>
              </a:solidFill>
              <a:effectLst/>
              <a:uFillTx/>
              <a:latin typeface="Adobe Gothic Std B" pitchFamily="34" charset="-128"/>
              <a:sym typeface="Palatino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rushedCanvas">
  <a:themeElements>
    <a:clrScheme name="BrushedCanvas">
      <a:dk1>
        <a:srgbClr val="546056"/>
      </a:dk1>
      <a:lt1>
        <a:srgbClr val="600C52"/>
      </a:lt1>
      <a:dk2>
        <a:srgbClr val="61615E"/>
      </a:dk2>
      <a:lt2>
        <a:srgbClr val="CECECA"/>
      </a:lt2>
      <a:accent1>
        <a:srgbClr val="648FC7"/>
      </a:accent1>
      <a:accent2>
        <a:srgbClr val="77B06D"/>
      </a:accent2>
      <a:accent3>
        <a:srgbClr val="E0BC59"/>
      </a:accent3>
      <a:accent4>
        <a:srgbClr val="EB925B"/>
      </a:accent4>
      <a:accent5>
        <a:srgbClr val="C56667"/>
      </a:accent5>
      <a:accent6>
        <a:srgbClr val="927AB0"/>
      </a:accent6>
      <a:hlink>
        <a:srgbClr val="0000FF"/>
      </a:hlink>
      <a:folHlink>
        <a:srgbClr val="FF00FF"/>
      </a:folHlink>
    </a:clrScheme>
    <a:fontScheme name="BrushedCanvas">
      <a:majorFont>
        <a:latin typeface="Palatino"/>
        <a:ea typeface="Palatino"/>
        <a:cs typeface="Palatino"/>
      </a:majorFont>
      <a:minorFont>
        <a:latin typeface="Palatino"/>
        <a:ea typeface="Palatino"/>
        <a:cs typeface="Palatino"/>
      </a:minorFont>
    </a:fontScheme>
    <a:fmtScheme name="BrushedCanva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cap="none" spc="0" normalizeH="0" baseline="0">
            <a:ln>
              <a:noFill/>
            </a:ln>
            <a:solidFill>
              <a:srgbClr val="F5F8EB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17D75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546056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rushedCanvas">
  <a:themeElements>
    <a:clrScheme name="BrushedCanvas">
      <a:dk1>
        <a:srgbClr val="000000"/>
      </a:dk1>
      <a:lt1>
        <a:srgbClr val="FFFFFF"/>
      </a:lt1>
      <a:dk2>
        <a:srgbClr val="61615E"/>
      </a:dk2>
      <a:lt2>
        <a:srgbClr val="CECECA"/>
      </a:lt2>
      <a:accent1>
        <a:srgbClr val="648FC7"/>
      </a:accent1>
      <a:accent2>
        <a:srgbClr val="77B06D"/>
      </a:accent2>
      <a:accent3>
        <a:srgbClr val="E0BC59"/>
      </a:accent3>
      <a:accent4>
        <a:srgbClr val="EB925B"/>
      </a:accent4>
      <a:accent5>
        <a:srgbClr val="C56667"/>
      </a:accent5>
      <a:accent6>
        <a:srgbClr val="927AB0"/>
      </a:accent6>
      <a:hlink>
        <a:srgbClr val="0000FF"/>
      </a:hlink>
      <a:folHlink>
        <a:srgbClr val="FF00FF"/>
      </a:folHlink>
    </a:clrScheme>
    <a:fontScheme name="BrushedCanvas">
      <a:majorFont>
        <a:latin typeface="Palatino"/>
        <a:ea typeface="Palatino"/>
        <a:cs typeface="Palatino"/>
      </a:majorFont>
      <a:minorFont>
        <a:latin typeface="Palatino"/>
        <a:ea typeface="Palatino"/>
        <a:cs typeface="Palatino"/>
      </a:minorFont>
    </a:fontScheme>
    <a:fmtScheme name="BrushedCanva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cap="none" spc="0" normalizeH="0" baseline="0">
            <a:ln>
              <a:noFill/>
            </a:ln>
            <a:solidFill>
              <a:srgbClr val="F5F8EB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17D75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546056"/>
            </a:solidFill>
            <a:effectLst/>
            <a:uFillTx/>
            <a:latin typeface="+mn-lt"/>
            <a:ea typeface="+mn-ea"/>
            <a:cs typeface="+mn-cs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238</Words>
  <Application>Microsoft Office PowerPoint</Application>
  <PresentationFormat>如螢幕大小 (4:3)</PresentationFormat>
  <Paragraphs>41</Paragraphs>
  <Slides>11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BrushedCanvas</vt:lpstr>
      <vt:lpstr>PowerPoint 簡報</vt:lpstr>
      <vt:lpstr>為甚麼會產生這麼多廚餘？</vt:lpstr>
      <vt:lpstr>你有沒有偏食習慣？</vt:lpstr>
      <vt:lpstr>到超級市場或街市的 購物方式是怎樣？</vt:lpstr>
      <vt:lpstr>家中的煮食習慣 是怎樣的？</vt:lpstr>
      <vt:lpstr>PowerPoint 簡報</vt:lpstr>
      <vt:lpstr>PowerPoint 簡報</vt:lpstr>
      <vt:lpstr>PowerPoint 簡報</vt:lpstr>
      <vt:lpstr>PowerPoint 簡報</vt:lpstr>
      <vt:lpstr>PowerPoint 簡報</vt:lpstr>
      <vt:lpstr>資料來源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2014-07-25T08:20:10Z</dcterms:modified>
</cp:coreProperties>
</file>